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8" r:id="rId3"/>
    <p:sldId id="263" r:id="rId4"/>
    <p:sldId id="262" r:id="rId5"/>
    <p:sldId id="261" r:id="rId6"/>
    <p:sldId id="266" r:id="rId7"/>
    <p:sldId id="260" r:id="rId8"/>
    <p:sldId id="265" r:id="rId9"/>
    <p:sldId id="270" r:id="rId10"/>
    <p:sldId id="268" r:id="rId11"/>
    <p:sldId id="269" r:id="rId12"/>
    <p:sldId id="267" r:id="rId13"/>
    <p:sldId id="264" r:id="rId14"/>
    <p:sldId id="259" r:id="rId1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CF0C3C85-755A-422C-86EC-0A342A928767}">
          <p14:sldIdLst>
            <p14:sldId id="256"/>
            <p14:sldId id="258"/>
            <p14:sldId id="263"/>
            <p14:sldId id="262"/>
            <p14:sldId id="261"/>
            <p14:sldId id="266"/>
            <p14:sldId id="260"/>
            <p14:sldId id="265"/>
            <p14:sldId id="270"/>
            <p14:sldId id="268"/>
            <p14:sldId id="269"/>
            <p14:sldId id="267"/>
            <p14:sldId id="264"/>
            <p14:sldId id="25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FE345D-E15F-4EC0-898A-82E5403F388C}" type="datetimeFigureOut">
              <a:rPr lang="cs-CZ" smtClean="0"/>
              <a:t>15.12.2022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34AC99-E31E-4F2F-953B-E7298A0B38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587201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6667C8-7466-45D1-B44A-149D078E1A8C}" type="datetimeFigureOut">
              <a:rPr lang="cs-CZ" smtClean="0"/>
              <a:t>15.12.2022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BE90B3-6185-4E1C-B272-0D592556C0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600355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0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3523D-A985-4B68-ACCE-A40AE5AB4715}" type="datetimeFigureOut">
              <a:rPr lang="cs-CZ" smtClean="0"/>
              <a:t>15.12.2022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F6609-4F7B-4086-ABE8-461718CCFC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2822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3523D-A985-4B68-ACCE-A40AE5AB4715}" type="datetimeFigureOut">
              <a:rPr lang="cs-CZ" smtClean="0"/>
              <a:t>15.12.2022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F6609-4F7B-4086-ABE8-461718CCFC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3662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3523D-A985-4B68-ACCE-A40AE5AB4715}" type="datetimeFigureOut">
              <a:rPr lang="cs-CZ" smtClean="0"/>
              <a:t>15.12.2022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F6609-4F7B-4086-ABE8-461718CCFC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0109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3523D-A985-4B68-ACCE-A40AE5AB4715}" type="datetimeFigureOut">
              <a:rPr lang="cs-CZ" smtClean="0"/>
              <a:t>15.12.2022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F6609-4F7B-4086-ABE8-461718CCFC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9073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2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3523D-A985-4B68-ACCE-A40AE5AB4715}" type="datetimeFigureOut">
              <a:rPr lang="cs-CZ" smtClean="0"/>
              <a:t>15.12.2022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F6609-4F7B-4086-ABE8-461718CCFC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4734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3523D-A985-4B68-ACCE-A40AE5AB4715}" type="datetimeFigureOut">
              <a:rPr lang="cs-CZ" smtClean="0"/>
              <a:t>15.12.2022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F6609-4F7B-4086-ABE8-461718CCFC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6456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0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0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3523D-A985-4B68-ACCE-A40AE5AB4715}" type="datetimeFigureOut">
              <a:rPr lang="cs-CZ" smtClean="0"/>
              <a:t>15.12.2022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F6609-4F7B-4086-ABE8-461718CCFC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7040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3523D-A985-4B68-ACCE-A40AE5AB4715}" type="datetimeFigureOut">
              <a:rPr lang="cs-CZ" smtClean="0"/>
              <a:t>15.12.2022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F6609-4F7B-4086-ABE8-461718CCFC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8070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3523D-A985-4B68-ACCE-A40AE5AB4715}" type="datetimeFigureOut">
              <a:rPr lang="cs-CZ" smtClean="0"/>
              <a:t>15.12.2022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F6609-4F7B-4086-ABE8-461718CCFC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5590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0"/>
            </a:lvl2pPr>
            <a:lvl3pPr marL="914411" indent="0">
              <a:buNone/>
              <a:defRPr sz="1200"/>
            </a:lvl3pPr>
            <a:lvl4pPr marL="1371617" indent="0">
              <a:buNone/>
              <a:defRPr sz="1000"/>
            </a:lvl4pPr>
            <a:lvl5pPr marL="1828823" indent="0">
              <a:buNone/>
              <a:defRPr sz="1000"/>
            </a:lvl5pPr>
            <a:lvl6pPr marL="2286029" indent="0">
              <a:buNone/>
              <a:defRPr sz="1000"/>
            </a:lvl6pPr>
            <a:lvl7pPr marL="2743234" indent="0">
              <a:buNone/>
              <a:defRPr sz="1000"/>
            </a:lvl7pPr>
            <a:lvl8pPr marL="3200440" indent="0">
              <a:buNone/>
              <a:defRPr sz="1000"/>
            </a:lvl8pPr>
            <a:lvl9pPr marL="3657646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3523D-A985-4B68-ACCE-A40AE5AB4715}" type="datetimeFigureOut">
              <a:rPr lang="cs-CZ" smtClean="0"/>
              <a:t>15.12.2022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F6609-4F7B-4086-ABE8-461718CCFC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8984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6" indent="0">
              <a:buNone/>
              <a:defRPr sz="2800"/>
            </a:lvl2pPr>
            <a:lvl3pPr marL="914411" indent="0">
              <a:buNone/>
              <a:defRPr sz="2400"/>
            </a:lvl3pPr>
            <a:lvl4pPr marL="1371617" indent="0">
              <a:buNone/>
              <a:defRPr sz="2000"/>
            </a:lvl4pPr>
            <a:lvl5pPr marL="1828823" indent="0">
              <a:buNone/>
              <a:defRPr sz="2000"/>
            </a:lvl5pPr>
            <a:lvl6pPr marL="2286029" indent="0">
              <a:buNone/>
              <a:defRPr sz="2000"/>
            </a:lvl6pPr>
            <a:lvl7pPr marL="2743234" indent="0">
              <a:buNone/>
              <a:defRPr sz="2000"/>
            </a:lvl7pPr>
            <a:lvl8pPr marL="3200440" indent="0">
              <a:buNone/>
              <a:defRPr sz="2000"/>
            </a:lvl8pPr>
            <a:lvl9pPr marL="3657646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0"/>
            </a:lvl2pPr>
            <a:lvl3pPr marL="914411" indent="0">
              <a:buNone/>
              <a:defRPr sz="1200"/>
            </a:lvl3pPr>
            <a:lvl4pPr marL="1371617" indent="0">
              <a:buNone/>
              <a:defRPr sz="1000"/>
            </a:lvl4pPr>
            <a:lvl5pPr marL="1828823" indent="0">
              <a:buNone/>
              <a:defRPr sz="1000"/>
            </a:lvl5pPr>
            <a:lvl6pPr marL="2286029" indent="0">
              <a:buNone/>
              <a:defRPr sz="1000"/>
            </a:lvl6pPr>
            <a:lvl7pPr marL="2743234" indent="0">
              <a:buNone/>
              <a:defRPr sz="1000"/>
            </a:lvl7pPr>
            <a:lvl8pPr marL="3200440" indent="0">
              <a:buNone/>
              <a:defRPr sz="1000"/>
            </a:lvl8pPr>
            <a:lvl9pPr marL="3657646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3523D-A985-4B68-ACCE-A40AE5AB4715}" type="datetimeFigureOut">
              <a:rPr lang="cs-CZ" smtClean="0"/>
              <a:t>15.12.2022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F6609-4F7B-4086-ABE8-461718CCFC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4073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B3523D-A985-4B68-ACCE-A40AE5AB4715}" type="datetimeFigureOut">
              <a:rPr lang="cs-CZ" smtClean="0"/>
              <a:t>15.12.2022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CF6609-4F7B-4086-ABE8-461718CCFC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4075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1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3" indent="-228603" algn="l" defTabSz="91441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8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14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20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26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2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7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3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8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info@nvb.cz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67" t="9667" r="-1"/>
          <a:stretch/>
        </p:blipFill>
        <p:spPr>
          <a:xfrm>
            <a:off x="-1" y="0"/>
            <a:ext cx="4831307" cy="550297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903674" y="2751486"/>
            <a:ext cx="8993021" cy="1588503"/>
          </a:xfrm>
        </p:spPr>
        <p:txBody>
          <a:bodyPr anchor="t">
            <a:normAutofit/>
          </a:bodyPr>
          <a:lstStyle/>
          <a:p>
            <a:pPr algn="l"/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Bílovecká nemocnice, a.s.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19332" y="6141492"/>
            <a:ext cx="2638567" cy="309787"/>
          </a:xfrm>
        </p:spPr>
        <p:txBody>
          <a:bodyPr>
            <a:noAutofit/>
          </a:bodyPr>
          <a:lstStyle/>
          <a:p>
            <a:pPr algn="l"/>
            <a:r>
              <a:rPr lang="cs-CZ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Zpracoval(a): Kamila </a:t>
            </a:r>
            <a:r>
              <a:rPr lang="cs-CZ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Polkorabová</a:t>
            </a:r>
            <a:r>
              <a:rPr lang="cs-CZ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Dis.</a:t>
            </a:r>
          </a:p>
        </p:txBody>
      </p:sp>
      <p:cxnSp>
        <p:nvCxnSpPr>
          <p:cNvPr id="6" name="Přímá spojnice 5"/>
          <p:cNvCxnSpPr/>
          <p:nvPr/>
        </p:nvCxnSpPr>
        <p:spPr>
          <a:xfrm flipH="1">
            <a:off x="1787857" y="2751485"/>
            <a:ext cx="7867" cy="3699795"/>
          </a:xfrm>
          <a:prstGeom prst="line">
            <a:avLst/>
          </a:prstGeom>
          <a:ln w="15875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674" y="5595045"/>
            <a:ext cx="2197963" cy="856235"/>
          </a:xfrm>
          <a:prstGeom prst="rect">
            <a:avLst/>
          </a:prstGeom>
        </p:spPr>
      </p:pic>
      <p:sp>
        <p:nvSpPr>
          <p:cNvPr id="9" name="Podnadpis 2"/>
          <p:cNvSpPr txBox="1">
            <a:spLocks/>
          </p:cNvSpPr>
          <p:nvPr/>
        </p:nvSpPr>
        <p:spPr>
          <a:xfrm>
            <a:off x="9457899" y="6141492"/>
            <a:ext cx="1915235" cy="3097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Datum: 16. 12. 2022</a:t>
            </a:r>
          </a:p>
        </p:txBody>
      </p:sp>
    </p:spTree>
    <p:extLst>
      <p:ext uri="{BB962C8B-B14F-4D97-AF65-F5344CB8AC3E}">
        <p14:creationId xmlns:p14="http://schemas.microsoft.com/office/powerpoint/2010/main" val="2456909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1"/>
          <p:cNvPicPr/>
          <p:nvPr/>
        </p:nvPicPr>
        <p:blipFill rotWithShape="1">
          <a:blip r:embed="rId2" cstate="print">
            <a:lum bright="70000" contrast="-70000"/>
          </a:blip>
          <a:srcRect l="6273" r="61941" b="16482"/>
          <a:stretch/>
        </p:blipFill>
        <p:spPr bwMode="auto">
          <a:xfrm>
            <a:off x="0" y="2372260"/>
            <a:ext cx="4520484" cy="4485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487607"/>
            <a:ext cx="10515600" cy="1049243"/>
          </a:xfrm>
        </p:spPr>
        <p:txBody>
          <a:bodyPr/>
          <a:lstStyle/>
          <a:p>
            <a:r>
              <a:rPr lang="cs-CZ" dirty="0"/>
              <a:t>Oddělení následné péče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9" y="2729551"/>
            <a:ext cx="4520483" cy="3870031"/>
          </a:xfrm>
        </p:spPr>
        <p:txBody>
          <a:bodyPr>
            <a:normAutofit lnSpcReduction="10000"/>
          </a:bodyPr>
          <a:lstStyle/>
          <a:p>
            <a:r>
              <a:rPr lang="cs-CZ" dirty="0"/>
              <a:t>Dvě stanice následné péče s 80 lůžky</a:t>
            </a:r>
          </a:p>
          <a:p>
            <a:r>
              <a:rPr lang="cs-CZ" dirty="0"/>
              <a:t>Moderní vybavení hotelového typu po rekonstrukci</a:t>
            </a:r>
          </a:p>
          <a:p>
            <a:r>
              <a:rPr lang="cs-CZ" dirty="0"/>
              <a:t>Přítomnost nutričního terapeuta</a:t>
            </a:r>
          </a:p>
          <a:p>
            <a:r>
              <a:rPr lang="cs-CZ" dirty="0"/>
              <a:t>Přítomnost nemocničního kaplana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1D91735-32ED-A5B3-B61E-A9274A3466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518" y="1487607"/>
            <a:ext cx="3937552" cy="2625035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FDD59AAF-6EB6-0F53-1775-CFF65D6F9D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800124"/>
            <a:ext cx="2537791" cy="380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3603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1"/>
          <p:cNvPicPr/>
          <p:nvPr/>
        </p:nvPicPr>
        <p:blipFill rotWithShape="1">
          <a:blip r:embed="rId2" cstate="print">
            <a:lum bright="70000" contrast="-70000"/>
          </a:blip>
          <a:srcRect l="6273" r="61941" b="16482"/>
          <a:stretch/>
        </p:blipFill>
        <p:spPr bwMode="auto">
          <a:xfrm>
            <a:off x="0" y="2372260"/>
            <a:ext cx="4520484" cy="4485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487607"/>
            <a:ext cx="10515600" cy="1049243"/>
          </a:xfrm>
        </p:spPr>
        <p:txBody>
          <a:bodyPr/>
          <a:lstStyle/>
          <a:p>
            <a:r>
              <a:rPr lang="cs-CZ" dirty="0"/>
              <a:t>Rehabilitační oddělení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729552"/>
            <a:ext cx="5168591" cy="3447411"/>
          </a:xfrm>
        </p:spPr>
        <p:txBody>
          <a:bodyPr/>
          <a:lstStyle/>
          <a:p>
            <a:r>
              <a:rPr lang="cs-CZ" dirty="0"/>
              <a:t>Komplexní péče o pacienty jak z akutních oddělení, z oddělení následné péče, tak pro širokou veřejnost</a:t>
            </a:r>
          </a:p>
          <a:p>
            <a:r>
              <a:rPr lang="cs-CZ" dirty="0"/>
              <a:t>Krátké objednací lhůty</a:t>
            </a:r>
          </a:p>
          <a:p>
            <a:r>
              <a:rPr lang="cs-CZ" dirty="0"/>
              <a:t>Specializovaný personál</a:t>
            </a:r>
          </a:p>
          <a:p>
            <a:r>
              <a:rPr lang="cs-CZ" dirty="0"/>
              <a:t>Moderní přístrojové vybavení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180A4E3-804E-234C-61DC-88CF583760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552" y="1487607"/>
            <a:ext cx="4764234" cy="3177707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7FED20FC-1021-2927-075B-907CAAE853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791" y="3975737"/>
            <a:ext cx="3931505" cy="2621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0370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1"/>
          <p:cNvPicPr/>
          <p:nvPr/>
        </p:nvPicPr>
        <p:blipFill rotWithShape="1">
          <a:blip r:embed="rId2" cstate="print">
            <a:lum bright="70000" contrast="-70000"/>
          </a:blip>
          <a:srcRect l="6273" r="61941" b="16482"/>
          <a:stretch/>
        </p:blipFill>
        <p:spPr bwMode="auto">
          <a:xfrm>
            <a:off x="0" y="2372260"/>
            <a:ext cx="4520484" cy="4485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487607"/>
            <a:ext cx="10515600" cy="1049243"/>
          </a:xfrm>
        </p:spPr>
        <p:txBody>
          <a:bodyPr>
            <a:normAutofit fontScale="90000"/>
          </a:bodyPr>
          <a:lstStyle/>
          <a:p>
            <a:r>
              <a:rPr lang="cs-CZ" dirty="0"/>
              <a:t>Co Vám může Bílovecká nemocnice, a.s. nabídnout?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729552"/>
            <a:ext cx="10515600" cy="3631491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práci v malé nemocnici rodinného typu</a:t>
            </a:r>
          </a:p>
          <a:p>
            <a:r>
              <a:rPr lang="cs-CZ" dirty="0"/>
              <a:t>možnost dalšího studia, profesního růstu</a:t>
            </a:r>
          </a:p>
          <a:p>
            <a:r>
              <a:rPr lang="cs-CZ" dirty="0"/>
              <a:t>možnost individuálních úprav směn</a:t>
            </a:r>
          </a:p>
          <a:p>
            <a:r>
              <a:rPr lang="cs-CZ" dirty="0"/>
              <a:t>odbornou multioborovou práci, kterou uplatníte i na oddělení následné péče (mix diagnóz napříč skoro všemi obory)</a:t>
            </a:r>
          </a:p>
          <a:p>
            <a:r>
              <a:rPr lang="cs-CZ" dirty="0"/>
              <a:t>úzkou spolupráci s ostatními obory jak v nemocnici, tak i v okolních zdravotnických zařízeních </a:t>
            </a:r>
          </a:p>
          <a:p>
            <a:r>
              <a:rPr lang="cs-CZ" dirty="0"/>
              <a:t>úzkou spolupráci s okolními obvodními lékaři, lékaři specialisty,  s agenturou domácí péče a se sociálními zařízeními v okolí</a:t>
            </a:r>
          </a:p>
          <a:p>
            <a:r>
              <a:rPr lang="cs-CZ" dirty="0"/>
              <a:t>Individuální přístup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74769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1"/>
          <p:cNvPicPr/>
          <p:nvPr/>
        </p:nvPicPr>
        <p:blipFill rotWithShape="1">
          <a:blip r:embed="rId2" cstate="print">
            <a:lum bright="70000" contrast="-70000"/>
          </a:blip>
          <a:srcRect l="6273" r="61941" b="16482"/>
          <a:stretch/>
        </p:blipFill>
        <p:spPr bwMode="auto">
          <a:xfrm>
            <a:off x="0" y="2372260"/>
            <a:ext cx="4520484" cy="4485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487607"/>
            <a:ext cx="10515600" cy="1049243"/>
          </a:xfrm>
        </p:spPr>
        <p:txBody>
          <a:bodyPr/>
          <a:lstStyle/>
          <a:p>
            <a:r>
              <a:rPr lang="cs-CZ" dirty="0"/>
              <a:t>Zaměstnanecké benefity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729552"/>
            <a:ext cx="10515600" cy="3447411"/>
          </a:xfrm>
        </p:spPr>
        <p:txBody>
          <a:bodyPr/>
          <a:lstStyle/>
          <a:p>
            <a:r>
              <a:rPr lang="cs-CZ" dirty="0"/>
              <a:t>příspěvek na penzijní připojištění</a:t>
            </a:r>
          </a:p>
          <a:p>
            <a:r>
              <a:rPr lang="cs-CZ" dirty="0"/>
              <a:t>možnost zajištění ubytování</a:t>
            </a:r>
          </a:p>
          <a:p>
            <a:r>
              <a:rPr lang="cs-CZ" dirty="0"/>
              <a:t>příspěvek na stravování, firemní jídelna</a:t>
            </a:r>
          </a:p>
          <a:p>
            <a:r>
              <a:rPr lang="cs-CZ" dirty="0"/>
              <a:t>5-týdenní dovolená</a:t>
            </a:r>
          </a:p>
          <a:p>
            <a:r>
              <a:rPr lang="cs-CZ" dirty="0"/>
              <a:t>možnost čerpání zaměstnaneckého </a:t>
            </a:r>
            <a:r>
              <a:rPr lang="cs-CZ" dirty="0" err="1"/>
              <a:t>T-mobile</a:t>
            </a:r>
            <a:r>
              <a:rPr lang="cs-CZ" dirty="0"/>
              <a:t> programu</a:t>
            </a:r>
          </a:p>
          <a:p>
            <a:r>
              <a:rPr lang="cs-CZ" dirty="0"/>
              <a:t>věrnostní platové benefity za odpracované roky nebo při příležitosti životního jubilea zaměstnance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27363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1"/>
          <p:cNvPicPr/>
          <p:nvPr/>
        </p:nvPicPr>
        <p:blipFill rotWithShape="1">
          <a:blip r:embed="rId2" cstate="print">
            <a:lum bright="70000" contrast="-70000"/>
          </a:blip>
          <a:srcRect l="6273" r="61941" b="16482"/>
          <a:stretch/>
        </p:blipFill>
        <p:spPr bwMode="auto">
          <a:xfrm>
            <a:off x="0" y="2372260"/>
            <a:ext cx="4520484" cy="4485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0209" y="1323017"/>
            <a:ext cx="10515600" cy="1049243"/>
          </a:xfrm>
        </p:spPr>
        <p:txBody>
          <a:bodyPr/>
          <a:lstStyle/>
          <a:p>
            <a:pPr algn="ctr"/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Děkuji za pozornost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CA2FDBE-A422-10F6-8502-6372B8BB90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912" y="2372260"/>
            <a:ext cx="5353879" cy="4015409"/>
          </a:xfrm>
          <a:prstGeom prst="rect">
            <a:avLst/>
          </a:prstGeom>
        </p:spPr>
      </p:pic>
      <p:sp>
        <p:nvSpPr>
          <p:cNvPr id="3" name="Nadpis 1">
            <a:extLst>
              <a:ext uri="{FF2B5EF4-FFF2-40B4-BE49-F238E27FC236}">
                <a16:creationId xmlns:a16="http://schemas.microsoft.com/office/drawing/2014/main" id="{EDF44505-8EAB-9274-DE49-4ED4816E5149}"/>
              </a:ext>
            </a:extLst>
          </p:cNvPr>
          <p:cNvSpPr txBox="1">
            <a:spLocks/>
          </p:cNvSpPr>
          <p:nvPr/>
        </p:nvSpPr>
        <p:spPr>
          <a:xfrm>
            <a:off x="379675" y="2542821"/>
            <a:ext cx="6047630" cy="32782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1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Mgr. Jana Seidlerová – hlavní sestra</a:t>
            </a:r>
          </a:p>
          <a:p>
            <a:r>
              <a:rPr lang="cs-CZ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tel. 734 691 365</a:t>
            </a:r>
          </a:p>
          <a:p>
            <a:endParaRPr lang="cs-CZ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cs-CZ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MUDr. Tomáš Nykel – náměstek pro lékařskou péči</a:t>
            </a:r>
          </a:p>
          <a:p>
            <a:r>
              <a:rPr lang="cs-CZ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tel. 608 877 402</a:t>
            </a:r>
          </a:p>
          <a:p>
            <a:endParaRPr lang="cs-CZ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cs-CZ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Kamila </a:t>
            </a:r>
            <a:r>
              <a:rPr lang="cs-CZ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Polkorabová</a:t>
            </a:r>
            <a:r>
              <a:rPr lang="cs-CZ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Dis. – ústavní hygienik</a:t>
            </a:r>
          </a:p>
          <a:p>
            <a:r>
              <a:rPr lang="cs-CZ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tel. 604 353 048</a:t>
            </a:r>
          </a:p>
          <a:p>
            <a:endParaRPr lang="cs-CZ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cs-CZ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info@nvb.cz</a:t>
            </a:r>
            <a:r>
              <a:rPr lang="cs-CZ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556 771 771 sekretariát</a:t>
            </a:r>
          </a:p>
        </p:txBody>
      </p:sp>
    </p:spTree>
    <p:extLst>
      <p:ext uri="{BB962C8B-B14F-4D97-AF65-F5344CB8AC3E}">
        <p14:creationId xmlns:p14="http://schemas.microsoft.com/office/powerpoint/2010/main" val="249590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1"/>
          <p:cNvPicPr/>
          <p:nvPr/>
        </p:nvPicPr>
        <p:blipFill rotWithShape="1">
          <a:blip r:embed="rId2" cstate="print">
            <a:lum bright="70000" contrast="-70000"/>
          </a:blip>
          <a:srcRect l="6273" r="61941" b="16482"/>
          <a:stretch/>
        </p:blipFill>
        <p:spPr bwMode="auto">
          <a:xfrm>
            <a:off x="0" y="2372260"/>
            <a:ext cx="4520484" cy="4485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51380"/>
            <a:ext cx="10515600" cy="1965279"/>
          </a:xfrm>
        </p:spPr>
        <p:txBody>
          <a:bodyPr/>
          <a:lstStyle/>
          <a:p>
            <a:pPr algn="just"/>
            <a:r>
              <a:rPr lang="cs-CZ" dirty="0"/>
              <a:t>nemocnice se nachází na kraji města Bílovec, který čítá společně s okolními obcemi na 7000 obyvatel</a:t>
            </a:r>
          </a:p>
          <a:p>
            <a:pPr algn="just"/>
            <a:r>
              <a:rPr lang="cs-CZ" dirty="0"/>
              <a:t>pro svou polohu a spádovost má dostupnost asi pro 40 000 obyvatel z celého okolí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9017008-CDE6-8719-77BE-86070370F1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157" t="22541" r="3266" b="13130"/>
          <a:stretch/>
        </p:blipFill>
        <p:spPr>
          <a:xfrm>
            <a:off x="1928570" y="3616659"/>
            <a:ext cx="8334861" cy="29206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60731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1"/>
          <p:cNvPicPr/>
          <p:nvPr/>
        </p:nvPicPr>
        <p:blipFill rotWithShape="1">
          <a:blip r:embed="rId2" cstate="print">
            <a:lum bright="70000" contrast="-70000"/>
          </a:blip>
          <a:srcRect l="6273" r="61941" b="16482"/>
          <a:stretch/>
        </p:blipFill>
        <p:spPr bwMode="auto">
          <a:xfrm>
            <a:off x="0" y="2372260"/>
            <a:ext cx="4520484" cy="4485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2D5CF0D3-36D0-05CE-5483-960F871A68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1" t="4628" r="14005" b="35107"/>
          <a:stretch/>
        </p:blipFill>
        <p:spPr>
          <a:xfrm>
            <a:off x="4792618" y="1597999"/>
            <a:ext cx="6289047" cy="5034315"/>
          </a:xfr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A155374-EADD-EE27-1B11-94D133420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23017"/>
            <a:ext cx="10515600" cy="1049243"/>
          </a:xfrm>
        </p:spPr>
        <p:txBody>
          <a:bodyPr>
            <a:normAutofit/>
          </a:bodyPr>
          <a:lstStyle/>
          <a:p>
            <a:r>
              <a:rPr lang="cs-CZ" b="1" dirty="0"/>
              <a:t>Areál nemocnice</a:t>
            </a:r>
          </a:p>
        </p:txBody>
      </p:sp>
    </p:spTree>
    <p:extLst>
      <p:ext uri="{BB962C8B-B14F-4D97-AF65-F5344CB8AC3E}">
        <p14:creationId xmlns:p14="http://schemas.microsoft.com/office/powerpoint/2010/main" val="3245527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1"/>
          <p:cNvPicPr/>
          <p:nvPr/>
        </p:nvPicPr>
        <p:blipFill rotWithShape="1">
          <a:blip r:embed="rId2" cstate="print">
            <a:lum bright="70000" contrast="-70000"/>
          </a:blip>
          <a:srcRect l="6273" r="61941" b="16482"/>
          <a:stretch/>
        </p:blipFill>
        <p:spPr bwMode="auto">
          <a:xfrm>
            <a:off x="0" y="2372260"/>
            <a:ext cx="4520484" cy="4485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323017"/>
            <a:ext cx="10515600" cy="1049243"/>
          </a:xfrm>
        </p:spPr>
        <p:txBody>
          <a:bodyPr/>
          <a:lstStyle/>
          <a:p>
            <a:r>
              <a:rPr lang="cs-CZ" b="1" dirty="0"/>
              <a:t>Základní údaje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9" y="2372260"/>
            <a:ext cx="10515600" cy="3447411"/>
          </a:xfrm>
        </p:spPr>
        <p:txBody>
          <a:bodyPr>
            <a:normAutofit/>
          </a:bodyPr>
          <a:lstStyle/>
          <a:p>
            <a:r>
              <a:rPr lang="cs-CZ" dirty="0"/>
              <a:t>zakladatelem společnosti je Moravskoslezský kraj, který je rovněž jediným akcionářem</a:t>
            </a:r>
          </a:p>
          <a:p>
            <a:r>
              <a:rPr lang="cs-CZ" dirty="0"/>
              <a:t>nemocnice disponuje vlastním stravovacím provozem a úklidem</a:t>
            </a:r>
          </a:p>
          <a:p>
            <a:r>
              <a:rPr lang="cs-CZ" dirty="0"/>
              <a:t>poskytovanou zdravotní péči můžeme rozdělit na část ambulantní a část lůžkovou. Obě části mají pohotovostní nepřetržitý provoz, který má plně k dispozici laboratorní a rentgenové služby</a:t>
            </a:r>
          </a:p>
          <a:p>
            <a:r>
              <a:rPr lang="cs-CZ" dirty="0"/>
              <a:t>nemocnice má více než stoletou tradici (založena v roce 1898)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DE1CB0E-6282-E49C-6E42-E0E9E0690F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779" y="5422073"/>
            <a:ext cx="3764020" cy="143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624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1"/>
          <p:cNvPicPr/>
          <p:nvPr/>
        </p:nvPicPr>
        <p:blipFill rotWithShape="1">
          <a:blip r:embed="rId2" cstate="print">
            <a:lum bright="70000" contrast="-70000"/>
          </a:blip>
          <a:srcRect l="6273" r="61941" b="16482"/>
          <a:stretch/>
        </p:blipFill>
        <p:spPr bwMode="auto">
          <a:xfrm>
            <a:off x="0" y="2372260"/>
            <a:ext cx="4520484" cy="4485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487607"/>
            <a:ext cx="10515600" cy="1049243"/>
          </a:xfrm>
        </p:spPr>
        <p:txBody>
          <a:bodyPr/>
          <a:lstStyle/>
          <a:p>
            <a:r>
              <a:rPr lang="cs-CZ" b="1" dirty="0"/>
              <a:t>Organizační struktura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729552"/>
            <a:ext cx="6572534" cy="3447411"/>
          </a:xfrm>
        </p:spPr>
        <p:txBody>
          <a:bodyPr>
            <a:normAutofit lnSpcReduction="10000"/>
          </a:bodyPr>
          <a:lstStyle/>
          <a:p>
            <a:r>
              <a:rPr lang="cs-CZ" dirty="0"/>
              <a:t>Chirurgické oddělení a ambulance</a:t>
            </a:r>
          </a:p>
          <a:p>
            <a:r>
              <a:rPr lang="cs-CZ" dirty="0"/>
              <a:t>Interní oddělení a ambulance</a:t>
            </a:r>
          </a:p>
          <a:p>
            <a:r>
              <a:rPr lang="cs-CZ" dirty="0"/>
              <a:t>Multioborová jednotka intenzivní péče</a:t>
            </a:r>
          </a:p>
          <a:p>
            <a:r>
              <a:rPr lang="cs-CZ" dirty="0"/>
              <a:t>Oddělení následné péče</a:t>
            </a:r>
          </a:p>
          <a:p>
            <a:r>
              <a:rPr lang="cs-CZ" dirty="0"/>
              <a:t>Anesteziologické a resuscitační ambulance</a:t>
            </a:r>
          </a:p>
          <a:p>
            <a:r>
              <a:rPr lang="cs-CZ" dirty="0"/>
              <a:t>Rehabilitační oddělení</a:t>
            </a:r>
          </a:p>
          <a:p>
            <a:r>
              <a:rPr lang="cs-CZ" dirty="0"/>
              <a:t>Radiodiagnostické oddělení</a:t>
            </a:r>
          </a:p>
          <a:p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F9D23644-589F-0D40-7BF9-AFB379B4A360}"/>
              </a:ext>
            </a:extLst>
          </p:cNvPr>
          <p:cNvSpPr txBox="1">
            <a:spLocks/>
          </p:cNvSpPr>
          <p:nvPr/>
        </p:nvSpPr>
        <p:spPr>
          <a:xfrm>
            <a:off x="7315200" y="2745474"/>
            <a:ext cx="4876800" cy="3624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3" indent="-228603" algn="l" defTabSz="914411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8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14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20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26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32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37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43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48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b="1" dirty="0"/>
              <a:t>Externí zdravotnické subjekty</a:t>
            </a:r>
          </a:p>
          <a:p>
            <a:pPr marL="230400">
              <a:lnSpc>
                <a:spcPct val="80000"/>
              </a:lnSpc>
            </a:pPr>
            <a:r>
              <a:rPr lang="cs-CZ" dirty="0"/>
              <a:t>B-Braun </a:t>
            </a:r>
            <a:r>
              <a:rPr lang="cs-CZ" dirty="0" err="1"/>
              <a:t>Medical</a:t>
            </a:r>
            <a:r>
              <a:rPr lang="cs-CZ" dirty="0"/>
              <a:t> s.r.o.</a:t>
            </a:r>
          </a:p>
          <a:p>
            <a:pPr marL="230400">
              <a:lnSpc>
                <a:spcPct val="80000"/>
              </a:lnSpc>
            </a:pPr>
            <a:r>
              <a:rPr lang="cs-CZ" dirty="0"/>
              <a:t>FEMLINE s.r.o. </a:t>
            </a:r>
          </a:p>
          <a:p>
            <a:pPr marL="230400">
              <a:lnSpc>
                <a:spcPct val="80000"/>
              </a:lnSpc>
            </a:pPr>
            <a:r>
              <a:rPr lang="cs-CZ" dirty="0"/>
              <a:t>Ambulance klinického psychologa</a:t>
            </a:r>
          </a:p>
          <a:p>
            <a:pPr marL="230400">
              <a:lnSpc>
                <a:spcPct val="80000"/>
              </a:lnSpc>
            </a:pPr>
            <a:r>
              <a:rPr lang="cs-CZ" dirty="0"/>
              <a:t>Zubní ambulance</a:t>
            </a:r>
          </a:p>
          <a:p>
            <a:pPr marL="230400">
              <a:lnSpc>
                <a:spcPct val="80000"/>
              </a:lnSpc>
            </a:pPr>
            <a:r>
              <a:rPr lang="cs-CZ" dirty="0"/>
              <a:t>Laboratoře AGEL a.s.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660715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1"/>
          <p:cNvPicPr/>
          <p:nvPr/>
        </p:nvPicPr>
        <p:blipFill rotWithShape="1">
          <a:blip r:embed="rId2" cstate="print">
            <a:lum bright="70000" contrast="-70000"/>
          </a:blip>
          <a:srcRect l="6273" r="61941" b="16482"/>
          <a:stretch/>
        </p:blipFill>
        <p:spPr bwMode="auto">
          <a:xfrm>
            <a:off x="0" y="2372260"/>
            <a:ext cx="4520484" cy="4485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1224"/>
            <a:ext cx="10515600" cy="4485739"/>
          </a:xfrm>
        </p:spPr>
        <p:txBody>
          <a:bodyPr/>
          <a:lstStyle/>
          <a:p>
            <a:r>
              <a:rPr lang="cs-CZ" dirty="0"/>
              <a:t>Bílovecká nemocnice, a.s. provozuje celkem 130 lůžek, z toho je 50 lůžek akutní péče a 80 lůžek péče následné</a:t>
            </a:r>
          </a:p>
          <a:p>
            <a:r>
              <a:rPr lang="cs-CZ" dirty="0"/>
              <a:t>na všech jednotkách je k dispozici centrální rozvod kyslíku ke každému lůžku</a:t>
            </a:r>
          </a:p>
          <a:p>
            <a:r>
              <a:rPr lang="cs-CZ" dirty="0"/>
              <a:t>samozřejmostí je i vybavení pokoje TV přijímačem a WIFI</a:t>
            </a:r>
          </a:p>
          <a:p>
            <a:r>
              <a:rPr lang="cs-CZ" dirty="0"/>
              <a:t>všechny budovy jsou propojeny spojovací chodbou, která umožňuje komfortní přesuny pacientů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97999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1"/>
          <p:cNvPicPr/>
          <p:nvPr/>
        </p:nvPicPr>
        <p:blipFill rotWithShape="1">
          <a:blip r:embed="rId2" cstate="print">
            <a:lum bright="70000" contrast="-70000"/>
          </a:blip>
          <a:srcRect l="6273" r="61941" b="16482"/>
          <a:stretch/>
        </p:blipFill>
        <p:spPr bwMode="auto">
          <a:xfrm>
            <a:off x="0" y="2372260"/>
            <a:ext cx="4520484" cy="4485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487607"/>
            <a:ext cx="10515600" cy="1049243"/>
          </a:xfrm>
        </p:spPr>
        <p:txBody>
          <a:bodyPr/>
          <a:lstStyle/>
          <a:p>
            <a:r>
              <a:rPr lang="cs-CZ" dirty="0"/>
              <a:t>Chirurgické obory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2D12AF16-EAD3-C0CA-68B5-202BDCF54C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558" y="1630138"/>
            <a:ext cx="5724778" cy="4293584"/>
          </a:xfr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98085481-DAD5-C04E-4239-99D73D5A840F}"/>
              </a:ext>
            </a:extLst>
          </p:cNvPr>
          <p:cNvSpPr txBox="1">
            <a:spLocks/>
          </p:cNvSpPr>
          <p:nvPr/>
        </p:nvSpPr>
        <p:spPr>
          <a:xfrm>
            <a:off x="838200" y="2549458"/>
            <a:ext cx="4520484" cy="354338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3" indent="-228603" algn="l" defTabSz="914411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8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14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20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26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32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37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43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48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Klasická břišní chirurgie</a:t>
            </a:r>
          </a:p>
          <a:p>
            <a:r>
              <a:rPr lang="cs-CZ" dirty="0"/>
              <a:t>Laparoskopické operace</a:t>
            </a:r>
          </a:p>
          <a:p>
            <a:r>
              <a:rPr lang="cs-CZ" dirty="0"/>
              <a:t>Operace žilního systému</a:t>
            </a:r>
          </a:p>
          <a:p>
            <a:r>
              <a:rPr lang="cs-CZ" dirty="0"/>
              <a:t>Komplexní spektrum traumatologie</a:t>
            </a:r>
          </a:p>
          <a:p>
            <a:r>
              <a:rPr lang="cs-CZ" dirty="0"/>
              <a:t>Jednodenní chirurgie</a:t>
            </a:r>
          </a:p>
          <a:p>
            <a:r>
              <a:rPr lang="cs-CZ" dirty="0"/>
              <a:t>Centrální sterilizace</a:t>
            </a:r>
          </a:p>
          <a:p>
            <a:r>
              <a:rPr lang="cs-CZ" dirty="0"/>
              <a:t>Ambulance chronických ran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73096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1"/>
          <p:cNvPicPr/>
          <p:nvPr/>
        </p:nvPicPr>
        <p:blipFill rotWithShape="1">
          <a:blip r:embed="rId2" cstate="print">
            <a:lum bright="70000" contrast="-70000"/>
          </a:blip>
          <a:srcRect l="6273" r="61941" b="16482"/>
          <a:stretch/>
        </p:blipFill>
        <p:spPr bwMode="auto">
          <a:xfrm>
            <a:off x="0" y="2372260"/>
            <a:ext cx="4520484" cy="4485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487607"/>
            <a:ext cx="10515600" cy="1049243"/>
          </a:xfrm>
        </p:spPr>
        <p:txBody>
          <a:bodyPr/>
          <a:lstStyle/>
          <a:p>
            <a:r>
              <a:rPr lang="cs-CZ" dirty="0"/>
              <a:t>Multioborová jednotka intenzivní péče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729552"/>
            <a:ext cx="4621696" cy="3803770"/>
          </a:xfrm>
        </p:spPr>
        <p:txBody>
          <a:bodyPr/>
          <a:lstStyle/>
          <a:p>
            <a:r>
              <a:rPr lang="cs-CZ" dirty="0"/>
              <a:t>Centrální příjem</a:t>
            </a:r>
          </a:p>
          <a:p>
            <a:r>
              <a:rPr lang="cs-CZ" dirty="0"/>
              <a:t>4 + 2 monitorovaná lůžka</a:t>
            </a:r>
          </a:p>
          <a:p>
            <a:r>
              <a:rPr lang="cs-CZ" dirty="0"/>
              <a:t>Moderní technické vybavení</a:t>
            </a:r>
          </a:p>
          <a:p>
            <a:r>
              <a:rPr lang="cs-CZ" dirty="0"/>
              <a:t>Komfort pro pacienty a zdravotnický personál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5B11097-6FE5-37FE-17E2-BBCF24B3C5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896" y="2404874"/>
            <a:ext cx="5292035" cy="3969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5995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1"/>
          <p:cNvPicPr/>
          <p:nvPr/>
        </p:nvPicPr>
        <p:blipFill rotWithShape="1">
          <a:blip r:embed="rId2" cstate="print">
            <a:lum bright="70000" contrast="-70000"/>
          </a:blip>
          <a:srcRect l="6273" r="61941" b="16482"/>
          <a:stretch/>
        </p:blipFill>
        <p:spPr bwMode="auto">
          <a:xfrm>
            <a:off x="0" y="2372260"/>
            <a:ext cx="4520484" cy="4485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487607"/>
            <a:ext cx="10515600" cy="1049243"/>
          </a:xfrm>
        </p:spPr>
        <p:txBody>
          <a:bodyPr/>
          <a:lstStyle/>
          <a:p>
            <a:r>
              <a:rPr lang="cs-CZ" dirty="0"/>
              <a:t>Interní obory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729552"/>
            <a:ext cx="4727713" cy="3684500"/>
          </a:xfrm>
        </p:spPr>
        <p:txBody>
          <a:bodyPr/>
          <a:lstStyle/>
          <a:p>
            <a:r>
              <a:rPr lang="cs-CZ" dirty="0"/>
              <a:t>Interní ambulance</a:t>
            </a:r>
          </a:p>
          <a:p>
            <a:r>
              <a:rPr lang="cs-CZ" dirty="0"/>
              <a:t>Kardiologická ambulance</a:t>
            </a:r>
          </a:p>
          <a:p>
            <a:r>
              <a:rPr lang="cs-CZ" dirty="0" err="1"/>
              <a:t>Cevní</a:t>
            </a:r>
            <a:r>
              <a:rPr lang="cs-CZ" dirty="0"/>
              <a:t> a diabetologická ambulance</a:t>
            </a:r>
          </a:p>
          <a:p>
            <a:r>
              <a:rPr lang="cs-CZ" dirty="0"/>
              <a:t>Gastroenterologická ambulance</a:t>
            </a:r>
          </a:p>
          <a:p>
            <a:r>
              <a:rPr lang="cs-CZ" dirty="0"/>
              <a:t>Lůžková část 25 lůžek s návazností na MOJIP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26DAFCE-7B25-9576-C57A-6AAAB603E8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22428" y="2363305"/>
            <a:ext cx="4629426" cy="3472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31344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1" id="{F98BADF6-5E3E-4A7A-BB58-5727D9F43889}" vid="{94E613C2-62B3-4EC8-B763-8914E33CDBCF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Sablona s logem OS a vodoznak</Template>
  <TotalTime>100</TotalTime>
  <Words>511</Words>
  <Application>Microsoft Office PowerPoint</Application>
  <PresentationFormat>Širokoúhlá obrazovka</PresentationFormat>
  <Paragraphs>85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Tahoma</vt:lpstr>
      <vt:lpstr>Motiv Office</vt:lpstr>
      <vt:lpstr>Bílovecká nemocnice, a.s.</vt:lpstr>
      <vt:lpstr>Prezentace aplikace PowerPoint</vt:lpstr>
      <vt:lpstr>Areál nemocnice</vt:lpstr>
      <vt:lpstr>Základní údaje</vt:lpstr>
      <vt:lpstr>Organizační struktura</vt:lpstr>
      <vt:lpstr>Prezentace aplikace PowerPoint</vt:lpstr>
      <vt:lpstr>Chirurgické obory</vt:lpstr>
      <vt:lpstr>Multioborová jednotka intenzivní péče</vt:lpstr>
      <vt:lpstr>Interní obory</vt:lpstr>
      <vt:lpstr>Oddělení následné péče</vt:lpstr>
      <vt:lpstr>Rehabilitační oddělení</vt:lpstr>
      <vt:lpstr>Co Vám může Bílovecká nemocnice, a.s. nabídnout?</vt:lpstr>
      <vt:lpstr>Zaměstnanecké benefity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Bílovecká nemocnice, a.s.</dc:title>
  <dc:creator>Miroslav Zeman</dc:creator>
  <cp:lastModifiedBy>Ing. Josef Zajíc</cp:lastModifiedBy>
  <cp:revision>5</cp:revision>
  <dcterms:created xsi:type="dcterms:W3CDTF">2022-12-12T10:20:29Z</dcterms:created>
  <dcterms:modified xsi:type="dcterms:W3CDTF">2022-12-15T11:14:00Z</dcterms:modified>
</cp:coreProperties>
</file>